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5" r:id="rId4"/>
    <p:sldId id="277" r:id="rId5"/>
    <p:sldId id="278" r:id="rId6"/>
    <p:sldId id="276" r:id="rId7"/>
    <p:sldId id="279" r:id="rId8"/>
    <p:sldId id="280" r:id="rId9"/>
    <p:sldId id="281" r:id="rId10"/>
    <p:sldId id="282" r:id="rId11"/>
    <p:sldId id="286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7" d="100"/>
          <a:sy n="87" d="100"/>
        </p:scale>
        <p:origin x="4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9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cs-CZ" smtClean="0"/>
              <a:t>19.05.2016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cs-CZ" smtClean="0"/>
              <a:t>19.05.2016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gray">
          <a:xfrm>
            <a:off x="-1588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 userDrawn="1"/>
        </p:nvSpPr>
        <p:spPr bwMode="black">
          <a:xfrm>
            <a:off x="-1588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cs-CZ" smtClean="0"/>
              <a:t>19.05.2016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cs-CZ" smtClean="0"/>
              <a:t>19.05.2016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cs-CZ" smtClean="0"/>
              <a:t>19.05.2016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cs-CZ" smtClean="0"/>
              <a:t>19.05.2016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7048" y="457200"/>
            <a:ext cx="91440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cs-CZ" smtClean="0"/>
              <a:t>19.05.2016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cs-CZ" smtClean="0"/>
              <a:t>19.05.2016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cs-CZ" smtClean="0"/>
              <a:t>19.05.2016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cs-CZ" smtClean="0"/>
              <a:t>19.05.2016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cs-CZ" smtClean="0"/>
              <a:t>19.05.2016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cs-CZ" smtClean="0"/>
              <a:pPr/>
              <a:t>19.05.2016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1152">
          <p15:clr>
            <a:srgbClr val="F26B43"/>
          </p15:clr>
        </p15:guide>
        <p15:guide id="5" orient="horz" pos="3840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6720">
          <p15:clr>
            <a:srgbClr val="F26B43"/>
          </p15:clr>
        </p15:guide>
        <p15:guide id="8" pos="960">
          <p15:clr>
            <a:srgbClr val="F26B43"/>
          </p15:clr>
        </p15:guide>
        <p15:guide id="9" pos="672">
          <p15:clr>
            <a:srgbClr val="F26B43"/>
          </p15:clr>
        </p15:guide>
        <p15:guide id="10" pos="7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AS/400 (IBM </a:t>
            </a:r>
            <a:r>
              <a:rPr lang="cs-CZ" dirty="0" err="1"/>
              <a:t>iSeries</a:t>
            </a:r>
            <a:r>
              <a:rPr lang="cs-CZ" dirty="0"/>
              <a:t>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Virtualizace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144000" cy="4270375"/>
          </a:xfrm>
        </p:spPr>
        <p:txBody>
          <a:bodyPr>
            <a:normAutofit/>
          </a:bodyPr>
          <a:lstStyle/>
          <a:p>
            <a:r>
              <a:rPr lang="cs-CZ" dirty="0"/>
              <a:t>IBM </a:t>
            </a:r>
            <a:r>
              <a:rPr lang="cs-CZ" dirty="0" err="1"/>
              <a:t>iSeries</a:t>
            </a:r>
            <a:r>
              <a:rPr lang="cs-CZ" dirty="0"/>
              <a:t> podporují </a:t>
            </a:r>
            <a:r>
              <a:rPr lang="cs-CZ" dirty="0" err="1"/>
              <a:t>virtualizaci</a:t>
            </a:r>
            <a:r>
              <a:rPr lang="cs-CZ" dirty="0"/>
              <a:t> a můžou pracovat s mnoha instancemi IBM i (OS/400), AIX, Linux, Lotus Domino a Windows</a:t>
            </a:r>
          </a:p>
          <a:p>
            <a:r>
              <a:rPr lang="cs-CZ" dirty="0" err="1"/>
              <a:t>Virtualizace</a:t>
            </a:r>
            <a:r>
              <a:rPr lang="cs-CZ" dirty="0"/>
              <a:t> je realizována přes LPAR (</a:t>
            </a:r>
            <a:r>
              <a:rPr lang="cs-CZ" dirty="0" err="1"/>
              <a:t>Logical</a:t>
            </a:r>
            <a:r>
              <a:rPr lang="cs-CZ" dirty="0"/>
              <a:t> </a:t>
            </a:r>
            <a:r>
              <a:rPr lang="cs-CZ" dirty="0" err="1"/>
              <a:t>PARtitioning</a:t>
            </a:r>
            <a:r>
              <a:rPr lang="cs-CZ" dirty="0"/>
              <a:t>)</a:t>
            </a:r>
          </a:p>
          <a:p>
            <a:r>
              <a:rPr lang="cs-CZ" dirty="0"/>
              <a:t>Systém je postavený tak, aby zabránil přístupu do paměti mezi jednotlivými LPAR</a:t>
            </a:r>
          </a:p>
          <a:p>
            <a:r>
              <a:rPr lang="cs-CZ" dirty="0"/>
              <a:t>Systémové prostředky jsou přidělovány systémem váhy požadavků, který zajišťuje využití všech dostupných prostředků mezi jednotlivými LPAR</a:t>
            </a:r>
          </a:p>
          <a:p>
            <a:r>
              <a:rPr lang="cs-CZ" dirty="0" err="1"/>
              <a:t>Virtualizace</a:t>
            </a:r>
            <a:r>
              <a:rPr lang="cs-CZ" dirty="0"/>
              <a:t> v OS/400 je řešena rozdělením systému na ASP (</a:t>
            </a:r>
            <a:r>
              <a:rPr lang="cs-CZ" dirty="0" err="1"/>
              <a:t>auxiliary</a:t>
            </a:r>
            <a:r>
              <a:rPr lang="cs-CZ" dirty="0"/>
              <a:t> </a:t>
            </a:r>
            <a:r>
              <a:rPr lang="cs-CZ" dirty="0" err="1"/>
              <a:t>storage</a:t>
            </a:r>
            <a:r>
              <a:rPr lang="cs-CZ" dirty="0"/>
              <a:t> pool) a existovala už v prvním OS/400 (1988)</a:t>
            </a:r>
          </a:p>
        </p:txBody>
      </p:sp>
    </p:spTree>
    <p:extLst>
      <p:ext uri="{BB962C8B-B14F-4D97-AF65-F5344CB8AC3E}">
        <p14:creationId xmlns:p14="http://schemas.microsoft.com/office/powerpoint/2010/main" val="133024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Operační systém OS/400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144000" cy="42703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Původní název OS/400, přejmenován na i5/OS a později na IBM i</a:t>
            </a:r>
          </a:p>
          <a:p>
            <a:pPr lvl="0"/>
            <a:r>
              <a:rPr lang="cs-CZ" dirty="0"/>
              <a:t>Uživatel může využívat tři pracovní prostředí - přirozené prostředí AS/400, System/36, System/38</a:t>
            </a:r>
          </a:p>
          <a:p>
            <a:pPr lvl="0"/>
            <a:r>
              <a:rPr lang="cs-CZ" dirty="0"/>
              <a:t>Funkce OS</a:t>
            </a:r>
          </a:p>
          <a:p>
            <a:pPr lvl="1"/>
            <a:r>
              <a:rPr lang="cs-CZ" dirty="0"/>
              <a:t>Správa objektů</a:t>
            </a:r>
          </a:p>
          <a:p>
            <a:pPr lvl="1"/>
            <a:r>
              <a:rPr lang="cs-CZ" dirty="0"/>
              <a:t>Správa dat</a:t>
            </a:r>
          </a:p>
          <a:p>
            <a:pPr lvl="1"/>
            <a:r>
              <a:rPr lang="cs-CZ" dirty="0"/>
              <a:t>Řízení práce</a:t>
            </a:r>
          </a:p>
          <a:p>
            <a:pPr lvl="1"/>
            <a:r>
              <a:rPr lang="cs-CZ" dirty="0"/>
              <a:t>Komunikace</a:t>
            </a:r>
          </a:p>
          <a:p>
            <a:pPr lvl="1"/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(CL)</a:t>
            </a:r>
          </a:p>
          <a:p>
            <a:pPr lvl="1"/>
            <a:r>
              <a:rPr lang="cs-CZ" dirty="0"/>
              <a:t>Integrovaný databázový systém DB2</a:t>
            </a:r>
          </a:p>
          <a:p>
            <a:r>
              <a:rPr lang="cs-CZ" dirty="0"/>
              <a:t>Většina částí těchto funkcí realizována ve vrstvě SLIC</a:t>
            </a:r>
          </a:p>
        </p:txBody>
      </p:sp>
    </p:spTree>
    <p:extLst>
      <p:ext uri="{BB962C8B-B14F-4D97-AF65-F5344CB8AC3E}">
        <p14:creationId xmlns:p14="http://schemas.microsoft.com/office/powerpoint/2010/main" val="216207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Licenční programy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144000" cy="4270375"/>
          </a:xfrm>
        </p:spPr>
        <p:txBody>
          <a:bodyPr>
            <a:normAutofit/>
          </a:bodyPr>
          <a:lstStyle/>
          <a:p>
            <a:r>
              <a:rPr lang="cs-CZ" dirty="0"/>
              <a:t>Rozšiřují funkce OS</a:t>
            </a:r>
          </a:p>
          <a:p>
            <a:r>
              <a:rPr lang="cs-CZ" dirty="0"/>
              <a:t>Jedná se o kompilátory programovacích jazyků, podpůrné prostředky k vytváření aplikací, programy pro spolupráci s osobními počítači, prostředky k práci s komunikacemi…</a:t>
            </a:r>
          </a:p>
          <a:p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toolset</a:t>
            </a:r>
            <a:r>
              <a:rPr lang="cs-CZ" dirty="0"/>
              <a:t> – sada nástrojů pro </a:t>
            </a:r>
            <a:r>
              <a:rPr lang="cs-CZ" dirty="0" err="1"/>
              <a:t>development</a:t>
            </a:r>
            <a:r>
              <a:rPr lang="cs-CZ" dirty="0"/>
              <a:t> aplikací, návrhu tiskových sestav a správu dat</a:t>
            </a:r>
          </a:p>
          <a:p>
            <a:r>
              <a:rPr lang="cs-CZ" dirty="0" err="1"/>
              <a:t>Querry</a:t>
            </a:r>
            <a:r>
              <a:rPr lang="cs-CZ" dirty="0"/>
              <a:t> - Efektivní prostředek k čerpání a úpravě informací z databázových souborů (dotazovací program) pro </a:t>
            </a:r>
            <a:r>
              <a:rPr lang="cs-CZ" dirty="0" err="1"/>
              <a:t>neprogramátory</a:t>
            </a:r>
            <a:r>
              <a:rPr lang="cs-CZ" dirty="0"/>
              <a:t>.</a:t>
            </a:r>
          </a:p>
          <a:p>
            <a:r>
              <a:rPr lang="cs-CZ" dirty="0"/>
              <a:t>SQL - Prostředek k dotazování a k údržbě databázových souborů</a:t>
            </a:r>
          </a:p>
          <a:p>
            <a:r>
              <a:rPr lang="cs-CZ" dirty="0"/>
              <a:t>Programovací jazyky - RPG/400, COBOL/400, C/400, AS/400 Pascal, AS/400 PL/I, AS/400 Basic, ILE RPG (RPG IV), ILE COBOL, ILE C/C++, Java, Perl, Python…</a:t>
            </a:r>
          </a:p>
        </p:txBody>
      </p:sp>
    </p:spTree>
    <p:extLst>
      <p:ext uri="{BB962C8B-B14F-4D97-AF65-F5344CB8AC3E}">
        <p14:creationId xmlns:p14="http://schemas.microsoft.com/office/powerpoint/2010/main" val="170824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Prostor pro dotazy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144000" cy="4270375"/>
          </a:xfrm>
        </p:spPr>
        <p:txBody>
          <a:bodyPr>
            <a:normAutofit/>
          </a:bodyPr>
          <a:lstStyle/>
          <a:p>
            <a:r>
              <a:rPr lang="cs-CZ" dirty="0"/>
              <a:t>Příště si ukážeme práci s AS/400 a s objekty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275266"/>
            <a:ext cx="5094312" cy="382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9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vlastně je AS/400 (IBM i)?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Aplikační systém 400 (AS/400) byl navržen jako počítač obecně použitelný v obchodním prostředí a je pro toto prostředí optimalizován. Z toho vyplývají i požadavky sledované při návrhu tohoto systému:</a:t>
            </a:r>
          </a:p>
          <a:p>
            <a:pPr lvl="0" fontAlgn="base"/>
            <a:r>
              <a:rPr lang="cs-CZ" dirty="0"/>
              <a:t>snadné použití</a:t>
            </a:r>
          </a:p>
          <a:p>
            <a:pPr lvl="0" fontAlgn="base"/>
            <a:r>
              <a:rPr lang="cs-CZ" dirty="0"/>
              <a:t>Možnost rozšiřování  bez narušení aplikací</a:t>
            </a:r>
          </a:p>
          <a:p>
            <a:r>
              <a:rPr lang="cs-CZ" dirty="0"/>
              <a:t>optimální výkon pro zpracování větších objemů dat v komerčním prostředí</a:t>
            </a:r>
          </a:p>
          <a:p>
            <a:r>
              <a:rPr lang="cs-CZ" dirty="0"/>
              <a:t>Výkonově mezi mainframe a </a:t>
            </a:r>
            <a:r>
              <a:rPr lang="cs-CZ" dirty="0" err="1"/>
              <a:t>microcomputery</a:t>
            </a:r>
            <a:r>
              <a:rPr lang="cs-CZ" dirty="0"/>
              <a:t> – odtud </a:t>
            </a:r>
            <a:r>
              <a:rPr lang="cs-CZ" dirty="0" err="1"/>
              <a:t>přezdívane</a:t>
            </a:r>
            <a:r>
              <a:rPr lang="cs-CZ" dirty="0"/>
              <a:t> „</a:t>
            </a:r>
            <a:r>
              <a:rPr lang="cs-CZ" dirty="0" err="1"/>
              <a:t>midrange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/>
              <a:t>Nejčastěji se s AS/400 systémy setkáme v bankovním prostředí, automobilovém průmyslu a dalších odvětvích s větším objemem dat (velké skladové sítě atd.)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1979 – System/38 – předchůdce AS/400</a:t>
            </a:r>
          </a:p>
          <a:p>
            <a:r>
              <a:rPr lang="cs-CZ" dirty="0"/>
              <a:t>Nezávislost na hardware</a:t>
            </a:r>
          </a:p>
          <a:p>
            <a:r>
              <a:rPr lang="cs-CZ" dirty="0"/>
              <a:t>Objektová architektura</a:t>
            </a:r>
          </a:p>
          <a:p>
            <a:r>
              <a:rPr lang="cs-CZ" dirty="0"/>
              <a:t>Kontrola oprávnění k objektům ve strojovém kódu</a:t>
            </a:r>
          </a:p>
          <a:p>
            <a:r>
              <a:rPr lang="cs-CZ" dirty="0"/>
              <a:t>Externí  popisy dat (soubory DDS)</a:t>
            </a:r>
          </a:p>
          <a:p>
            <a:r>
              <a:rPr lang="cs-CZ" dirty="0"/>
              <a:t>Integrovaný databázový systém</a:t>
            </a:r>
          </a:p>
          <a:p>
            <a:r>
              <a:rPr lang="cs-CZ" dirty="0"/>
              <a:t>Integrovaná podpora komunikace</a:t>
            </a:r>
          </a:p>
          <a:p>
            <a:r>
              <a:rPr lang="cs-CZ" dirty="0"/>
              <a:t>Kompilovaný řídící jazyk</a:t>
            </a:r>
          </a:p>
          <a:p>
            <a:pPr lvl="0" fontAlgn="base"/>
            <a:r>
              <a:rPr lang="cs-CZ" dirty="0"/>
              <a:t>kód EBCDIC z počítačů System/360 a 370</a:t>
            </a:r>
          </a:p>
          <a:p>
            <a:pPr lvl="0" fontAlgn="base"/>
            <a:r>
              <a:rPr lang="cs-CZ" dirty="0"/>
              <a:t>jazyk RPG z počítače System/3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2628900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5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524000" y="1828800"/>
            <a:ext cx="4860032" cy="4267200"/>
          </a:xfrm>
        </p:spPr>
        <p:txBody>
          <a:bodyPr/>
          <a:lstStyle/>
          <a:p>
            <a:r>
              <a:rPr lang="cs-CZ" dirty="0"/>
              <a:t>1988 – AS/400</a:t>
            </a:r>
          </a:p>
          <a:p>
            <a:r>
              <a:rPr lang="cs-CZ" dirty="0"/>
              <a:t>1995 – přechod na 64bitové procesory</a:t>
            </a:r>
          </a:p>
          <a:p>
            <a:r>
              <a:rPr lang="cs-CZ" dirty="0"/>
              <a:t>2000 – přejmenování AS/400 na </a:t>
            </a:r>
            <a:r>
              <a:rPr lang="cs-CZ" dirty="0" err="1"/>
              <a:t>iSeries</a:t>
            </a:r>
            <a:endParaRPr lang="cs-CZ" dirty="0"/>
          </a:p>
          <a:p>
            <a:r>
              <a:rPr lang="cs-CZ" dirty="0"/>
              <a:t>2004 – POWER5 procesor, rozšíření architektury pro podporu 128bitových procesorů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9" y="1828800"/>
            <a:ext cx="4670255" cy="42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2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Vlastnosti, odlišující AS/400 od ostatních počítačů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cs-CZ" dirty="0"/>
              <a:t>vrstvená architektura</a:t>
            </a:r>
          </a:p>
          <a:p>
            <a:pPr lvl="0" fontAlgn="base"/>
            <a:r>
              <a:rPr lang="cs-CZ" dirty="0"/>
              <a:t>objektová orientace</a:t>
            </a:r>
          </a:p>
          <a:p>
            <a:pPr lvl="0" fontAlgn="base"/>
            <a:r>
              <a:rPr lang="cs-CZ" dirty="0"/>
              <a:t>souvislý paměťový prostor (virtuální paměť)</a:t>
            </a:r>
          </a:p>
          <a:p>
            <a:pPr lvl="0" fontAlgn="base"/>
            <a:r>
              <a:rPr lang="cs-CZ" dirty="0"/>
              <a:t>multiprocesor</a:t>
            </a:r>
          </a:p>
          <a:p>
            <a:pPr lvl="0" fontAlgn="base"/>
            <a:r>
              <a:rPr lang="cs-CZ" dirty="0"/>
              <a:t>základní operační systém zahrnující pokročilé komponenty (databázi, komunikace atd.)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00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Vrstvená architektura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Platforma IBM i je navržena tak, aby aplikace byli použitelné i v budoucnosti, bez ohledu na použitý hardware – ten je možné obměnit bez dopadu na používané aplikace</a:t>
            </a:r>
          </a:p>
          <a:p>
            <a:r>
              <a:rPr lang="cs-CZ" dirty="0"/>
              <a:t>Aplikační vrstva - OS/400, Licenční programy, uživatelské aplikace</a:t>
            </a:r>
          </a:p>
          <a:p>
            <a:r>
              <a:rPr lang="cs-CZ" dirty="0"/>
              <a:t>TIMI (Technology Independent </a:t>
            </a:r>
            <a:r>
              <a:rPr lang="cs-CZ" dirty="0" err="1"/>
              <a:t>Machine</a:t>
            </a:r>
            <a:r>
              <a:rPr lang="cs-CZ" dirty="0"/>
              <a:t> Interface) – instrukční set nezávislý na hardware</a:t>
            </a:r>
          </a:p>
          <a:p>
            <a:r>
              <a:rPr lang="cs-CZ" dirty="0"/>
              <a:t>SLIC (System </a:t>
            </a:r>
            <a:r>
              <a:rPr lang="cs-CZ" dirty="0" err="1"/>
              <a:t>Licensed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Code</a:t>
            </a:r>
            <a:r>
              <a:rPr lang="cs-CZ" dirty="0"/>
              <a:t>) – firmware, rozhraní mezi TIMI a hardware</a:t>
            </a:r>
          </a:p>
          <a:p>
            <a:r>
              <a:rPr lang="cs-CZ" dirty="0"/>
              <a:t>Hardware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48" y="2420888"/>
            <a:ext cx="4796752" cy="2813901"/>
          </a:xfrm>
        </p:spPr>
      </p:pic>
    </p:spTree>
    <p:extLst>
      <p:ext uri="{BB962C8B-B14F-4D97-AF65-F5344CB8AC3E}">
        <p14:creationId xmlns:p14="http://schemas.microsoft.com/office/powerpoint/2010/main" val="352852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Objektová orientace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144000" cy="4270375"/>
          </a:xfrm>
        </p:spPr>
        <p:txBody>
          <a:bodyPr>
            <a:normAutofit/>
          </a:bodyPr>
          <a:lstStyle/>
          <a:p>
            <a:r>
              <a:rPr lang="cs-CZ" dirty="0"/>
              <a:t>Vše, co je uloženo na AS/400 je obsaženo v objektech</a:t>
            </a:r>
          </a:p>
          <a:p>
            <a:r>
              <a:rPr lang="cs-CZ" dirty="0"/>
              <a:t>Objekt se skládá ze záhlaví (popis objektu) a funkční části (obsah objektu)</a:t>
            </a:r>
          </a:p>
          <a:p>
            <a:r>
              <a:rPr lang="cs-CZ" dirty="0"/>
              <a:t>Objekt sdružuje údaje (data) a metody jejich použití do jednoho celku</a:t>
            </a:r>
          </a:p>
          <a:p>
            <a:r>
              <a:rPr lang="cs-CZ" dirty="0"/>
              <a:t>Objekty zajišťují nezávislost uživatele na změnách implementaci operačního systému a hardwaru</a:t>
            </a:r>
          </a:p>
          <a:p>
            <a:r>
              <a:rPr lang="cs-CZ" dirty="0"/>
              <a:t>Prostor v diskové paměti je objektu přidělován automaticky při jeho vytváření a může být dále rozšiřován</a:t>
            </a:r>
          </a:p>
          <a:p>
            <a:r>
              <a:rPr lang="cs-CZ" dirty="0"/>
              <a:t>Objekty jsou: programy, databázové soubory, fronty zpráv, popisy přídavných zařízení, uživatelské profily, příkazy řídícího jazyka…</a:t>
            </a:r>
          </a:p>
        </p:txBody>
      </p:sp>
    </p:spTree>
    <p:extLst>
      <p:ext uri="{BB962C8B-B14F-4D97-AF65-F5344CB8AC3E}">
        <p14:creationId xmlns:p14="http://schemas.microsoft.com/office/powerpoint/2010/main" val="64957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Virtuální paměť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255680" cy="42703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Veškerá systémová paměť (disková i operační je adresována jednotně</a:t>
            </a:r>
          </a:p>
          <a:p>
            <a:r>
              <a:rPr lang="cs-CZ" dirty="0"/>
              <a:t>adresový prostor je 64bitový (tj. 18.446.744.073.709.551.616 bajtů, tj. 18,4 miliard GB)</a:t>
            </a:r>
          </a:p>
          <a:p>
            <a:r>
              <a:rPr lang="cs-CZ" dirty="0"/>
              <a:t>O skutečné umístění objektů na médiích a jejich vyhledávání se stará operační systém</a:t>
            </a:r>
          </a:p>
          <a:p>
            <a:r>
              <a:rPr lang="cs-CZ" dirty="0"/>
              <a:t>aplikační programy zcela automaticky využívají výhody nového hardwaru bez nutnosti modifikace či rekompilace</a:t>
            </a:r>
          </a:p>
          <a:p>
            <a:r>
              <a:rPr lang="cs-CZ" dirty="0"/>
              <a:t>Adresovací schopnost lze kdykoliv rozšířit beze změny TIMI, změna je nutná pouze ve vrstvě SLIC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80" y="2204864"/>
            <a:ext cx="488832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1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Hierarchie procesorů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255680" cy="427037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Počítače AS/400 i  následující POWER systémy jsou tvořeny hierarchickou soustavou procesorů.</a:t>
            </a:r>
          </a:p>
          <a:p>
            <a:r>
              <a:rPr lang="cs-CZ" dirty="0"/>
              <a:t>Hlavní systémový procesor (základní jednotka) je propojen s operační pamětí a dalšími, podřízenými procesory</a:t>
            </a:r>
          </a:p>
          <a:p>
            <a:r>
              <a:rPr lang="cs-CZ" dirty="0"/>
              <a:t>rovnocenných hlavních procesorů může být několik (multiprocesor)</a:t>
            </a:r>
          </a:p>
          <a:p>
            <a:r>
              <a:rPr lang="cs-CZ" dirty="0"/>
              <a:t>Hlavní systémový procesor přiděluje požadavky jednotlivým </a:t>
            </a:r>
            <a:r>
              <a:rPr lang="cs-CZ" dirty="0" err="1"/>
              <a:t>podprocesorům</a:t>
            </a:r>
            <a:r>
              <a:rPr lang="cs-CZ" dirty="0"/>
              <a:t> (I/O operace, komunikační linky…)</a:t>
            </a:r>
          </a:p>
          <a:p>
            <a:r>
              <a:rPr lang="cs-CZ" dirty="0"/>
              <a:t>Distribuce úkolů v soustavě specializovaných procesorů zajišťuje vynikající výkonnost v transakčně orientovaném obchodním prostředí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80" y="2564904"/>
            <a:ext cx="4888320" cy="29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2423"/>
      </p:ext>
    </p:extLst>
  </p:cSld>
  <p:clrMapOvr>
    <a:masterClrMapping/>
  </p:clrMapOvr>
</p:sld>
</file>

<file path=ppt/theme/theme1.xml><?xml version="1.0" encoding="utf-8"?>
<a:theme xmlns:a="http://schemas.openxmlformats.org/drawingml/2006/main" name="TechComputer_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Computer_16x9_TP102901017" id="{48246A1B-F048-48CE-B8CC-9F86A5D48738}" vid="{5A2F3001-1564-44D1-935B-7699BA20CFB8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472324-6816-447D-A73C-4FA00160DF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obvodovou deskou (širokoúhlá)</Template>
  <TotalTime>0</TotalTime>
  <Words>770</Words>
  <Application>Microsoft Office PowerPoint</Application>
  <PresentationFormat>Širokoúhlá obrazovka</PresentationFormat>
  <Paragraphs>82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Candara</vt:lpstr>
      <vt:lpstr>Consolas</vt:lpstr>
      <vt:lpstr>TechComputer_16x9</vt:lpstr>
      <vt:lpstr>AS/400 (IBM iSeries)</vt:lpstr>
      <vt:lpstr>Co vlastně je AS/400 (IBM i)?</vt:lpstr>
      <vt:lpstr>Historie</vt:lpstr>
      <vt:lpstr>Historie</vt:lpstr>
      <vt:lpstr>Vlastnosti, odlišující AS/400 od ostatních počítačů</vt:lpstr>
      <vt:lpstr>Vrstvená architektura</vt:lpstr>
      <vt:lpstr>Objektová orientace</vt:lpstr>
      <vt:lpstr>Virtuální paměť</vt:lpstr>
      <vt:lpstr>Hierarchie procesorů</vt:lpstr>
      <vt:lpstr>Virtualizace</vt:lpstr>
      <vt:lpstr>Operační systém OS/400</vt:lpstr>
      <vt:lpstr>Licenční programy</vt:lpstr>
      <vt:lpstr>Prostor pro dotazy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2016-05-18T16:39:53Z</dcterms:created>
  <dcterms:modified xsi:type="dcterms:W3CDTF">2016-05-19T17:29:49Z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